
<file path=[Content_Types].xml><?xml version="1.0" encoding="utf-8"?>
<Types xmlns="http://schemas.openxmlformats.org/package/2006/content-types">
  <Override PartName="/ppt/slides/slide18.xml" ContentType="application/vnd.openxmlformats-officedocument.presentationml.slide+xml"/>
  <Default Extension="pict" ContentType="image/pict"/>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Default Extension="jpeg" ContentType="image/jpeg"/>
  <Override PartName="/ppt/slides/slide1.xml" ContentType="application/vnd.openxmlformats-officedocument.presentationml.slide+xml"/>
  <Override PartName="/ppt/slides/slide26.xml" ContentType="application/vnd.openxmlformats-officedocument.presentationml.slide+xml"/>
  <Override PartName="/docProps/app.xml" ContentType="application/vnd.openxmlformats-officedocument.extended-properties+xml"/>
  <Override PartName="/ppt/slideLayouts/slideLayout1.xml" ContentType="application/vnd.openxmlformats-officedocument.presentationml.slideLayout+xml"/>
  <Override PartName="/ppt/slides/slide22.xml" ContentType="application/vnd.openxmlformats-officedocument.presentationml.slide+xml"/>
  <Override PartName="/ppt/slides/slide30.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15.xml" ContentType="application/vnd.openxmlformats-officedocument.presentationml.slide+xml"/>
  <Override PartName="/ppt/slideLayouts/slideLayout12.xml" ContentType="application/vnd.openxmlformats-officedocument.presentationml.slideLayout+xml"/>
  <Default Extension="doc" ContentType="application/msword"/>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slides/slide16.xml" ContentType="application/vnd.openxmlformats-officedocument.presentationml.slide+xml"/>
  <Override PartName="/ppt/slideLayouts/slideLayout13.xml" ContentType="application/vnd.openxmlformats-officedocument.presentationml.slideLayout+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Default Extension="vml" ContentType="application/vnd.openxmlformats-officedocument.vmlDrawing"/>
  <Override PartName="/ppt/slides/slide3.xml" ContentType="application/vnd.openxmlformats-officedocument.presentationml.slide+xml"/>
  <Override PartName="/ppt/slides/slide28.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Layouts/slideLayout14.xml" ContentType="application/vnd.openxmlformats-officedocument.presentationml.slideLayout+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29.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sldIdLst>
    <p:sldId id="257" r:id="rId2"/>
    <p:sldId id="258" r:id="rId3"/>
    <p:sldId id="259" r:id="rId4"/>
    <p:sldId id="260" r:id="rId5"/>
    <p:sldId id="261" r:id="rId6"/>
    <p:sldId id="262" r:id="rId7"/>
    <p:sldId id="263" r:id="rId8"/>
    <p:sldId id="264" r:id="rId9"/>
    <p:sldId id="265"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91" d="100"/>
          <a:sy n="91" d="100"/>
        </p:scale>
        <p:origin x="-848"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ict"/></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pict"/></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pict"/></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pict"/></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pict"/></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pict"/></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pict"/></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pict"/></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DF04CF-1A05-AB49-8E43-AD9C32A5CBB5}" type="datetimeFigureOut">
              <a:rPr lang="en-US" smtClean="0"/>
              <a:pPr/>
              <a:t>3/25/11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7FC4BE-B4A7-654F-AE5A-995EFA45603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DF04CF-1A05-AB49-8E43-AD9C32A5CBB5}" type="datetimeFigureOut">
              <a:rPr lang="en-US" smtClean="0"/>
              <a:pPr/>
              <a:t>3/25/11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7FC4BE-B4A7-654F-AE5A-995EFA45603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DF04CF-1A05-AB49-8E43-AD9C32A5CBB5}" type="datetimeFigureOut">
              <a:rPr lang="en-US" smtClean="0"/>
              <a:pPr/>
              <a:t>3/25/11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7FC4BE-B4A7-654F-AE5A-995EFA45603E}"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1393B2F-BB5C-EC4B-9E02-3DD777B4F87C}"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85800" y="41148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CEE5E2-2C8B-F54D-88ED-3F493FB8673F}"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858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5CEC36C-CC09-EB4A-BF42-D1524BAA56D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DF04CF-1A05-AB49-8E43-AD9C32A5CBB5}" type="datetimeFigureOut">
              <a:rPr lang="en-US" smtClean="0"/>
              <a:pPr/>
              <a:t>3/25/11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7FC4BE-B4A7-654F-AE5A-995EFA45603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DF04CF-1A05-AB49-8E43-AD9C32A5CBB5}" type="datetimeFigureOut">
              <a:rPr lang="en-US" smtClean="0"/>
              <a:pPr/>
              <a:t>3/25/11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7FC4BE-B4A7-654F-AE5A-995EFA45603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DF04CF-1A05-AB49-8E43-AD9C32A5CBB5}" type="datetimeFigureOut">
              <a:rPr lang="en-US" smtClean="0"/>
              <a:pPr/>
              <a:t>3/25/11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7FC4BE-B4A7-654F-AE5A-995EFA45603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DF04CF-1A05-AB49-8E43-AD9C32A5CBB5}" type="datetimeFigureOut">
              <a:rPr lang="en-US" smtClean="0"/>
              <a:pPr/>
              <a:t>3/25/11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27FC4BE-B4A7-654F-AE5A-995EFA45603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DF04CF-1A05-AB49-8E43-AD9C32A5CBB5}" type="datetimeFigureOut">
              <a:rPr lang="en-US" smtClean="0"/>
              <a:pPr/>
              <a:t>3/25/11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27FC4BE-B4A7-654F-AE5A-995EFA45603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DF04CF-1A05-AB49-8E43-AD9C32A5CBB5}" type="datetimeFigureOut">
              <a:rPr lang="en-US" smtClean="0"/>
              <a:pPr/>
              <a:t>3/25/11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27FC4BE-B4A7-654F-AE5A-995EFA45603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DF04CF-1A05-AB49-8E43-AD9C32A5CBB5}" type="datetimeFigureOut">
              <a:rPr lang="en-US" smtClean="0"/>
              <a:pPr/>
              <a:t>3/25/11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7FC4BE-B4A7-654F-AE5A-995EFA45603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DF04CF-1A05-AB49-8E43-AD9C32A5CBB5}" type="datetimeFigureOut">
              <a:rPr lang="en-US" smtClean="0"/>
              <a:pPr/>
              <a:t>3/25/11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7FC4BE-B4A7-654F-AE5A-995EFA45603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DF04CF-1A05-AB49-8E43-AD9C32A5CBB5}" type="datetimeFigureOut">
              <a:rPr lang="en-US" smtClean="0"/>
              <a:pPr/>
              <a:t>3/25/11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7FC4BE-B4A7-654F-AE5A-995EFA45603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vmlDrawing" Target="../drawings/vmlDrawing5.vml"/><Relationship Id="rId2" Type="http://schemas.openxmlformats.org/officeDocument/2006/relationships/slideLayout" Target="../slideLayouts/slideLayout7.xml"/><Relationship Id="rId3" Type="http://schemas.openxmlformats.org/officeDocument/2006/relationships/oleObject" Target="../embeddings/Microsoft_Word_97_-_2004_Document5.doc"/></Relationships>
</file>

<file path=ppt/slides/_rels/slide11.xml.rels><?xml version="1.0" encoding="UTF-8" standalone="yes"?>
<Relationships xmlns="http://schemas.openxmlformats.org/package/2006/relationships"><Relationship Id="rId1" Type="http://schemas.openxmlformats.org/officeDocument/2006/relationships/vmlDrawing" Target="../drawings/vmlDrawing6.vml"/><Relationship Id="rId2" Type="http://schemas.openxmlformats.org/officeDocument/2006/relationships/slideLayout" Target="../slideLayouts/slideLayout7.xml"/><Relationship Id="rId3" Type="http://schemas.openxmlformats.org/officeDocument/2006/relationships/oleObject" Target="../embeddings/Microsoft_Word_97_-_2004_Document6.doc"/></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vmlDrawing" Target="../drawings/vmlDrawing7.vml"/><Relationship Id="rId2" Type="http://schemas.openxmlformats.org/officeDocument/2006/relationships/slideLayout" Target="../slideLayouts/slideLayout7.xml"/><Relationship Id="rId3" Type="http://schemas.openxmlformats.org/officeDocument/2006/relationships/oleObject" Target="../embeddings/Microsoft_Word_97_-_2004_Document7.doc"/></Relationships>
</file>

<file path=ppt/slides/_rels/slide15.xml.rels><?xml version="1.0" encoding="UTF-8" standalone="yes"?>
<Relationships xmlns="http://schemas.openxmlformats.org/package/2006/relationships"><Relationship Id="rId1" Type="http://schemas.openxmlformats.org/officeDocument/2006/relationships/vmlDrawing" Target="../drawings/vmlDrawing8.vml"/><Relationship Id="rId2" Type="http://schemas.openxmlformats.org/officeDocument/2006/relationships/slideLayout" Target="../slideLayouts/slideLayout7.xml"/><Relationship Id="rId3" Type="http://schemas.openxmlformats.org/officeDocument/2006/relationships/oleObject" Target="../embeddings/Microsoft_Word_97_-_2004_Document8.doc"/></Relationships>
</file>

<file path=ppt/slides/_rels/slide16.xml.rels><?xml version="1.0" encoding="UTF-8" standalone="yes"?>
<Relationships xmlns="http://schemas.openxmlformats.org/package/2006/relationships"><Relationship Id="rId1" Type="http://schemas.openxmlformats.org/officeDocument/2006/relationships/vmlDrawing" Target="../drawings/vmlDrawing9.vml"/><Relationship Id="rId2" Type="http://schemas.openxmlformats.org/officeDocument/2006/relationships/slideLayout" Target="../slideLayouts/slideLayout7.xml"/><Relationship Id="rId3" Type="http://schemas.openxmlformats.org/officeDocument/2006/relationships/oleObject" Target="../embeddings/Microsoft_Word_97_-_2004_Document9.doc"/></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vmlDrawing" Target="../drawings/vmlDrawing1.vml"/><Relationship Id="rId2" Type="http://schemas.openxmlformats.org/officeDocument/2006/relationships/slideLayout" Target="../slideLayouts/slideLayout2.xml"/><Relationship Id="rId3" Type="http://schemas.openxmlformats.org/officeDocument/2006/relationships/oleObject" Target="../embeddings/Microsoft_Word_97_-_2004_Document1.doc"/></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vmlDrawing" Target="../drawings/vmlDrawing2.vml"/><Relationship Id="rId2" Type="http://schemas.openxmlformats.org/officeDocument/2006/relationships/slideLayout" Target="../slideLayouts/slideLayout7.xml"/><Relationship Id="rId3" Type="http://schemas.openxmlformats.org/officeDocument/2006/relationships/oleObject" Target="../embeddings/Microsoft_Word_97_-_2004_Document2.doc"/></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vmlDrawing" Target="../drawings/vmlDrawing3.vml"/><Relationship Id="rId2" Type="http://schemas.openxmlformats.org/officeDocument/2006/relationships/slideLayout" Target="../slideLayouts/slideLayout7.xml"/><Relationship Id="rId3" Type="http://schemas.openxmlformats.org/officeDocument/2006/relationships/oleObject" Target="../embeddings/Microsoft_Word_97_-_2004_Document3.doc"/></Relationships>
</file>

<file path=ppt/slides/_rels/slide8.xml.rels><?xml version="1.0" encoding="UTF-8" standalone="yes"?>
<Relationships xmlns="http://schemas.openxmlformats.org/package/2006/relationships"><Relationship Id="rId1" Type="http://schemas.openxmlformats.org/officeDocument/2006/relationships/vmlDrawing" Target="../drawings/vmlDrawing4.vml"/><Relationship Id="rId2" Type="http://schemas.openxmlformats.org/officeDocument/2006/relationships/slideLayout" Target="../slideLayouts/slideLayout7.xml"/><Relationship Id="rId3" Type="http://schemas.openxmlformats.org/officeDocument/2006/relationships/oleObject" Target="../embeddings/Microsoft_Word_97_-_2004_Document4.doc"/></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normAutofit fontScale="90000"/>
          </a:bodyPr>
          <a:lstStyle/>
          <a:p>
            <a:pPr eaLnBrk="1" hangingPunct="1"/>
            <a:r>
              <a:rPr lang="en-US"/>
              <a:t>But first, not all bacteria are harmful.  Some are helpful, even necessary, for our survival. </a:t>
            </a:r>
          </a:p>
        </p:txBody>
      </p:sp>
      <p:sp>
        <p:nvSpPr>
          <p:cNvPr id="43011" name="Rectangle 3"/>
          <p:cNvSpPr>
            <a:spLocks noGrp="1" noChangeArrowheads="1"/>
          </p:cNvSpPr>
          <p:nvPr>
            <p:ph type="body" sz="half" idx="1"/>
          </p:nvPr>
        </p:nvSpPr>
        <p:spPr>
          <a:xfrm>
            <a:off x="304800" y="2362200"/>
            <a:ext cx="8382000" cy="4114800"/>
          </a:xfrm>
        </p:spPr>
        <p:txBody>
          <a:bodyPr/>
          <a:lstStyle/>
          <a:p>
            <a:pPr eaLnBrk="1" hangingPunct="1">
              <a:spcBef>
                <a:spcPts val="500"/>
              </a:spcBef>
              <a:spcAft>
                <a:spcPts val="500"/>
              </a:spcAft>
              <a:buFontTx/>
              <a:buNone/>
            </a:pPr>
            <a:r>
              <a:rPr lang="en-US" sz="2800"/>
              <a:t> For example,  nitrogen flows or cycles through the environment.   Certain bacteria are key elements in the cycle, providing different forms of nitrogen compounds that other organisms need in order to survive.  Bacteria are said to “fix” the nitrogen. </a:t>
            </a:r>
          </a:p>
          <a:p>
            <a:pPr eaLnBrk="1" hangingPunct="1">
              <a:spcBef>
                <a:spcPts val="500"/>
              </a:spcBef>
              <a:spcAft>
                <a:spcPts val="500"/>
              </a:spcAft>
              <a:buFontTx/>
              <a:buNone/>
            </a:pPr>
            <a:r>
              <a:rPr lang="en-US" sz="2800"/>
              <a:t>Study the diagram that follows.  On pg 9 in your student packet, summarize the nitrogen cycle,  focusing on the important role of bacteria.</a:t>
            </a:r>
            <a:endParaRPr lang="en-US" sz="2800">
              <a:solidFill>
                <a:srgbClr val="008000"/>
              </a:solidFill>
              <a:latin typeface="Arial"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55298" name="Object 2"/>
          <p:cNvGraphicFramePr>
            <a:graphicFrameLocks noChangeAspect="1"/>
          </p:cNvGraphicFramePr>
          <p:nvPr/>
        </p:nvGraphicFramePr>
        <p:xfrm>
          <a:off x="3657600" y="381000"/>
          <a:ext cx="5105400" cy="5024438"/>
        </p:xfrm>
        <a:graphic>
          <a:graphicData uri="http://schemas.openxmlformats.org/presentationml/2006/ole">
            <p:oleObj spid="_x0000_s29698" name="Document" r:id="rId3" imgW="3438144" imgH="3429000" progId="Word.Document.8">
              <p:embed/>
            </p:oleObj>
          </a:graphicData>
        </a:graphic>
      </p:graphicFrame>
      <p:sp>
        <p:nvSpPr>
          <p:cNvPr id="55299" name="Rectangle 3"/>
          <p:cNvSpPr>
            <a:spLocks noChangeArrowheads="1"/>
          </p:cNvSpPr>
          <p:nvPr/>
        </p:nvSpPr>
        <p:spPr bwMode="auto">
          <a:xfrm>
            <a:off x="304800" y="327025"/>
            <a:ext cx="3352800" cy="5540375"/>
          </a:xfrm>
          <a:prstGeom prst="rect">
            <a:avLst/>
          </a:prstGeom>
          <a:noFill/>
          <a:ln w="9525">
            <a:noFill/>
            <a:miter lim="800000"/>
            <a:headEnd/>
            <a:tailEnd/>
          </a:ln>
        </p:spPr>
        <p:txBody>
          <a:bodyPr>
            <a:prstTxWarp prst="textNoShape">
              <a:avLst/>
            </a:prstTxWarp>
            <a:spAutoFit/>
          </a:bodyPr>
          <a:lstStyle/>
          <a:p>
            <a:r>
              <a:rPr lang="en-US" sz="1600" i="1">
                <a:latin typeface="Verdana-Italic" charset="0"/>
              </a:rPr>
              <a:t>E. coli</a:t>
            </a:r>
            <a:r>
              <a:rPr lang="en-US" sz="1600">
                <a:latin typeface="Verdana" charset="0"/>
              </a:rPr>
              <a:t> O157:H7 is a bacterial pathogen found in cattle and other similar animals.  Human illness typically follows consumption of food or water that has been contaminated with microscopic amounts of cow feces.  It can be spread through human feces on unwashed hands.   The illness it causes is often a severe and bloody diarrhea and painful abdominal cramps, without much fever.   In 3% to 5% of cases, a complication called hemolytic uremic syndrome (HUS) can occur several weeks after the initial symptoms.  This severe complication includes temporary anemia, profuse bleeding, and kidney failure. </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56322" name="Object 2"/>
          <p:cNvGraphicFramePr>
            <a:graphicFrameLocks noChangeAspect="1"/>
          </p:cNvGraphicFramePr>
          <p:nvPr/>
        </p:nvGraphicFramePr>
        <p:xfrm>
          <a:off x="1066800" y="1066800"/>
          <a:ext cx="6705600" cy="5181600"/>
        </p:xfrm>
        <a:graphic>
          <a:graphicData uri="http://schemas.openxmlformats.org/presentationml/2006/ole">
            <p:oleObj spid="_x0000_s30722" name="Document" r:id="rId3" imgW="3810000" imgH="4114800" progId="Word.Document.8">
              <p:embed/>
            </p:oleObj>
          </a:graphicData>
        </a:graphic>
      </p:graphicFrame>
      <p:sp>
        <p:nvSpPr>
          <p:cNvPr id="56323" name="Text Box 3"/>
          <p:cNvSpPr txBox="1">
            <a:spLocks noChangeArrowheads="1"/>
          </p:cNvSpPr>
          <p:nvPr/>
        </p:nvSpPr>
        <p:spPr bwMode="auto">
          <a:xfrm>
            <a:off x="1143000" y="533400"/>
            <a:ext cx="2667000" cy="457200"/>
          </a:xfrm>
          <a:prstGeom prst="rect">
            <a:avLst/>
          </a:prstGeom>
          <a:noFill/>
          <a:ln w="9525">
            <a:noFill/>
            <a:miter lim="800000"/>
            <a:headEnd/>
            <a:tailEnd/>
          </a:ln>
        </p:spPr>
        <p:txBody>
          <a:bodyPr>
            <a:prstTxWarp prst="textNoShape">
              <a:avLst/>
            </a:prstTxWarp>
            <a:spAutoFit/>
          </a:bodyPr>
          <a:lstStyle/>
          <a:p>
            <a:pPr>
              <a:spcBef>
                <a:spcPct val="50000"/>
              </a:spcBef>
            </a:pPr>
            <a:r>
              <a:rPr lang="en-US"/>
              <a:t>Listeria</a:t>
            </a: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Text Box 2"/>
          <p:cNvSpPr txBox="1">
            <a:spLocks noChangeArrowheads="1"/>
          </p:cNvSpPr>
          <p:nvPr/>
        </p:nvSpPr>
        <p:spPr bwMode="auto">
          <a:xfrm>
            <a:off x="990600" y="838200"/>
            <a:ext cx="7315200" cy="4838700"/>
          </a:xfrm>
          <a:prstGeom prst="rect">
            <a:avLst/>
          </a:prstGeom>
          <a:noFill/>
          <a:ln w="9525">
            <a:noFill/>
            <a:miter lim="800000"/>
            <a:headEnd/>
            <a:tailEnd/>
          </a:ln>
        </p:spPr>
        <p:txBody>
          <a:bodyPr>
            <a:prstTxWarp prst="textNoShape">
              <a:avLst/>
            </a:prstTxWarp>
            <a:spAutoFit/>
          </a:bodyPr>
          <a:lstStyle/>
          <a:p>
            <a:pPr>
              <a:spcBef>
                <a:spcPct val="50000"/>
              </a:spcBef>
            </a:pPr>
            <a:r>
              <a:rPr lang="en-US"/>
              <a:t>Listeriosis is a serious infection caused by eating food contaminated with the bacterium </a:t>
            </a:r>
            <a:r>
              <a:rPr lang="en-US" i="1"/>
              <a:t>Listeria</a:t>
            </a:r>
            <a:r>
              <a:rPr lang="en-US"/>
              <a:t>.  The disease affects primarily pregnant women, newborns, and adults with weakened immune systems.   A person with listeriosis has fever, muscle aches, and sometimes gastrintestinal symptoms such as nausea or diarrhea.  If infection spreads to the nervous system,  symptoms such as headache,  stiff neck, confusion,  loss of balance,  or convulsions can occur. In the United States, an estimated 2,500 persons become seriously ill with listeriosis each year.   Healthy adults and children occasionally get infected with Listeria, but they rarely become seriously ill. </a:t>
            </a: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Text Box 2"/>
          <p:cNvSpPr txBox="1">
            <a:spLocks noChangeArrowheads="1"/>
          </p:cNvSpPr>
          <p:nvPr/>
        </p:nvSpPr>
        <p:spPr bwMode="auto">
          <a:xfrm>
            <a:off x="304800" y="304800"/>
            <a:ext cx="8534400" cy="5751513"/>
          </a:xfrm>
          <a:prstGeom prst="rect">
            <a:avLst/>
          </a:prstGeom>
          <a:noFill/>
          <a:ln w="9525">
            <a:noFill/>
            <a:miter lim="800000"/>
            <a:headEnd/>
            <a:tailEnd/>
          </a:ln>
        </p:spPr>
        <p:txBody>
          <a:bodyPr>
            <a:prstTxWarp prst="textNoShape">
              <a:avLst/>
            </a:prstTxWarp>
            <a:spAutoFit/>
          </a:bodyPr>
          <a:lstStyle/>
          <a:p>
            <a:pPr>
              <a:spcBef>
                <a:spcPct val="50000"/>
              </a:spcBef>
            </a:pPr>
            <a:r>
              <a:rPr lang="en-US"/>
              <a:t>Vegetables can become contaminated from the soil or from manure used as fertilizer.</a:t>
            </a:r>
            <a:br>
              <a:rPr lang="en-US"/>
            </a:br>
            <a:r>
              <a:rPr lang="en-US"/>
              <a:t>Animals can carry the bacterium without appearing ill and can contaminate foods of animal origin such as meats and dairy products. The bacterium has been found in a variety of raw foods, such as uncooked meats and vegetables, as well as in processed foods that become contaminated after processing, such as soft cheeses and cold cuts at the deli counter. Unpasteurized (raw) milk or foods made from unpasteurized milk may contain the bacterium. </a:t>
            </a:r>
            <a:br>
              <a:rPr lang="en-US"/>
            </a:br>
            <a:r>
              <a:rPr lang="en-US"/>
              <a:t/>
            </a:r>
            <a:br>
              <a:rPr lang="en-US"/>
            </a:br>
            <a:endParaRPr lang="en-US"/>
          </a:p>
          <a:p>
            <a:pPr>
              <a:spcBef>
                <a:spcPct val="50000"/>
              </a:spcBef>
            </a:pPr>
            <a:r>
              <a:rPr lang="en-US" i="1"/>
              <a:t>Listeria</a:t>
            </a:r>
            <a:r>
              <a:rPr lang="en-US"/>
              <a:t> is killed by pasteurization and cooking; however, in certain ready-to-eat foods such as hot dogs and deli meats,  contamination may occur after cooking but before packaging. </a:t>
            </a:r>
            <a:r>
              <a:rPr lang="en-US" i="1"/>
              <a:t>Listeria</a:t>
            </a:r>
            <a:r>
              <a:rPr lang="en-US"/>
              <a:t> can actually grow at refrigerator temperatures.</a:t>
            </a:r>
            <a:r>
              <a:rPr lang="en-US">
                <a:latin typeface="Verdana" charset="0"/>
              </a:rPr>
              <a:t> </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5" name="Rectangle 2"/>
          <p:cNvSpPr>
            <a:spLocks noChangeArrowheads="1"/>
          </p:cNvSpPr>
          <p:nvPr/>
        </p:nvSpPr>
        <p:spPr bwMode="auto">
          <a:xfrm>
            <a:off x="304800" y="3352800"/>
            <a:ext cx="8686800" cy="3497263"/>
          </a:xfrm>
          <a:prstGeom prst="rect">
            <a:avLst/>
          </a:prstGeom>
          <a:noFill/>
          <a:ln w="9525">
            <a:noFill/>
            <a:miter lim="800000"/>
            <a:headEnd/>
            <a:tailEnd/>
          </a:ln>
        </p:spPr>
        <p:txBody>
          <a:bodyPr>
            <a:prstTxWarp prst="textNoShape">
              <a:avLst/>
            </a:prstTxWarp>
            <a:spAutoFit/>
          </a:bodyPr>
          <a:lstStyle/>
          <a:p>
            <a:r>
              <a:rPr lang="en-US" sz="2000" b="1">
                <a:latin typeface="Verdana-Bold" charset="0"/>
              </a:rPr>
              <a:t>Salmonella</a:t>
            </a:r>
            <a:r>
              <a:rPr lang="en-US" sz="2000">
                <a:latin typeface="Verdana" charset="0"/>
              </a:rPr>
              <a:t> bacteria is widespread in the intestines of birds, reptiles and mammals. Some types can infect a hen's ovary so that the internal contents of a normal looking egg can be contaminated even before the shell is formed. It can spread to humans via a variety of different foods of animal origin.  The illness it causes, salmonellosis, typically includes fever, diarrhea and abdominal cramps in 12 to 72 hours.  It lasts 4 to 7 days, and most people recover without treatment.  However, in people with poor health or weakened immune systems, it can invade the bloodstream and cause life-threatening infections unless it is treated with antibiotics.</a:t>
            </a:r>
          </a:p>
        </p:txBody>
      </p:sp>
      <p:graphicFrame>
        <p:nvGraphicFramePr>
          <p:cNvPr id="59394" name="Object 2"/>
          <p:cNvGraphicFramePr>
            <a:graphicFrameLocks noChangeAspect="1"/>
          </p:cNvGraphicFramePr>
          <p:nvPr/>
        </p:nvGraphicFramePr>
        <p:xfrm>
          <a:off x="762000" y="96838"/>
          <a:ext cx="7239000" cy="3103562"/>
        </p:xfrm>
        <a:graphic>
          <a:graphicData uri="http://schemas.openxmlformats.org/presentationml/2006/ole">
            <p:oleObj spid="_x0000_s33794" name="Document" r:id="rId3" imgW="2807208" imgH="2124456" progId="Word.Document.8">
              <p:embed/>
            </p:oleObj>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60418" name="Object 2"/>
          <p:cNvGraphicFramePr>
            <a:graphicFrameLocks noChangeAspect="1"/>
          </p:cNvGraphicFramePr>
          <p:nvPr/>
        </p:nvGraphicFramePr>
        <p:xfrm>
          <a:off x="1654175" y="381000"/>
          <a:ext cx="5661025" cy="6019800"/>
        </p:xfrm>
        <a:graphic>
          <a:graphicData uri="http://schemas.openxmlformats.org/presentationml/2006/ole">
            <p:oleObj spid="_x0000_s34818" name="Document" r:id="rId3" imgW="1548384" imgH="2429256" progId="Word.Document.8">
              <p:embed/>
            </p:oleObj>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3" name="Text Box 2"/>
          <p:cNvSpPr txBox="1">
            <a:spLocks noChangeArrowheads="1"/>
          </p:cNvSpPr>
          <p:nvPr/>
        </p:nvSpPr>
        <p:spPr bwMode="auto">
          <a:xfrm>
            <a:off x="457200" y="304800"/>
            <a:ext cx="8153400" cy="1920875"/>
          </a:xfrm>
          <a:prstGeom prst="rect">
            <a:avLst/>
          </a:prstGeom>
          <a:noFill/>
          <a:ln w="9525">
            <a:noFill/>
            <a:miter lim="800000"/>
            <a:headEnd/>
            <a:tailEnd/>
          </a:ln>
        </p:spPr>
        <p:txBody>
          <a:bodyPr>
            <a:prstTxWarp prst="textNoShape">
              <a:avLst/>
            </a:prstTxWarp>
            <a:spAutoFit/>
          </a:bodyPr>
          <a:lstStyle/>
          <a:p>
            <a:pPr>
              <a:spcBef>
                <a:spcPct val="50000"/>
              </a:spcBef>
            </a:pPr>
            <a:r>
              <a:rPr lang="en-US" sz="4000" i="1"/>
              <a:t>Shigella dysenteriae</a:t>
            </a:r>
            <a:r>
              <a:rPr lang="en-US" sz="4000"/>
              <a:t> is an anaerobic bacteria that affects the intestinal tract of humans and primates.</a:t>
            </a:r>
          </a:p>
        </p:txBody>
      </p:sp>
      <p:graphicFrame>
        <p:nvGraphicFramePr>
          <p:cNvPr id="61442" name="Object 2"/>
          <p:cNvGraphicFramePr>
            <a:graphicFrameLocks noChangeAspect="1"/>
          </p:cNvGraphicFramePr>
          <p:nvPr/>
        </p:nvGraphicFramePr>
        <p:xfrm>
          <a:off x="1676400" y="2135188"/>
          <a:ext cx="5810250" cy="4646612"/>
        </p:xfrm>
        <a:graphic>
          <a:graphicData uri="http://schemas.openxmlformats.org/presentationml/2006/ole">
            <p:oleObj spid="_x0000_s35842" name="Document" r:id="rId3" imgW="4764024" imgH="3810000" progId="Word.Document.8">
              <p:embed/>
            </p:oleObj>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Text Box 2"/>
          <p:cNvSpPr txBox="1">
            <a:spLocks noChangeArrowheads="1"/>
          </p:cNvSpPr>
          <p:nvPr/>
        </p:nvSpPr>
        <p:spPr bwMode="auto">
          <a:xfrm>
            <a:off x="1066800" y="762000"/>
            <a:ext cx="7010400" cy="4902200"/>
          </a:xfrm>
          <a:prstGeom prst="rect">
            <a:avLst/>
          </a:prstGeom>
          <a:noFill/>
          <a:ln w="9525">
            <a:noFill/>
            <a:miter lim="800000"/>
            <a:headEnd/>
            <a:tailEnd/>
          </a:ln>
        </p:spPr>
        <p:txBody>
          <a:bodyPr>
            <a:prstTxWarp prst="textNoShape">
              <a:avLst/>
            </a:prstTxWarp>
            <a:spAutoFit/>
          </a:bodyPr>
          <a:lstStyle/>
          <a:p>
            <a:pPr>
              <a:spcBef>
                <a:spcPts val="500"/>
              </a:spcBef>
              <a:spcAft>
                <a:spcPts val="500"/>
              </a:spcAft>
            </a:pPr>
            <a:r>
              <a:rPr lang="en-US">
                <a:solidFill>
                  <a:srgbClr val="000000"/>
                </a:solidFill>
              </a:rPr>
              <a:t>Shigella bacteria causes an infectious disease. It can be treated and most people get better quickly.   One of the symptoms of Shigella poisoning is diarrhea. Severe diarrhea can cause dehydration for the very young, very old, or the chronically ill. </a:t>
            </a:r>
          </a:p>
          <a:p>
            <a:r>
              <a:rPr lang="en-US"/>
              <a:t>The most common symptoms are diarrhea, fever, nausea, vomiting, stomach cramps, and straining to have a bowel movement. The stool may contain blood, mucus, or pus. Young children with the disease can have seizures. Symptoms can take as long as a week to show up, but most often begin two to four days after the germs are swallowed. The symptoms usually last for several days, but can last for weeks. </a:t>
            </a: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Text Box 2"/>
          <p:cNvSpPr txBox="1">
            <a:spLocks noChangeArrowheads="1"/>
          </p:cNvSpPr>
          <p:nvPr/>
        </p:nvSpPr>
        <p:spPr bwMode="auto">
          <a:xfrm>
            <a:off x="228600" y="381000"/>
            <a:ext cx="8686800" cy="6124575"/>
          </a:xfrm>
          <a:prstGeom prst="rect">
            <a:avLst/>
          </a:prstGeom>
          <a:noFill/>
          <a:ln w="9525">
            <a:noFill/>
            <a:miter lim="800000"/>
            <a:headEnd/>
            <a:tailEnd/>
          </a:ln>
        </p:spPr>
        <p:txBody>
          <a:bodyPr>
            <a:prstTxWarp prst="textNoShape">
              <a:avLst/>
            </a:prstTxWarp>
            <a:spAutoFit/>
          </a:bodyPr>
          <a:lstStyle/>
          <a:p>
            <a:pPr>
              <a:spcBef>
                <a:spcPts val="500"/>
              </a:spcBef>
              <a:spcAft>
                <a:spcPts val="500"/>
              </a:spcAft>
            </a:pPr>
            <a:r>
              <a:rPr lang="en-US">
                <a:solidFill>
                  <a:srgbClr val="000000"/>
                </a:solidFill>
              </a:rPr>
              <a:t>Approximately 300,000 cases of shigellosis occur annually in the United States. The number of cases connected to food is unknown, but it is probably substantial. Not everyone who contacts the bacteria gets sick; some only have mild symptoms and others do not get sick at all. Shigellosis is a very common illness suffered by individuals </a:t>
            </a:r>
          </a:p>
          <a:p>
            <a:pPr>
              <a:spcBef>
                <a:spcPts val="500"/>
              </a:spcBef>
              <a:spcAft>
                <a:spcPts val="500"/>
              </a:spcAft>
            </a:pPr>
            <a:r>
              <a:rPr lang="en-US">
                <a:solidFill>
                  <a:srgbClr val="000000"/>
                </a:solidFill>
              </a:rPr>
              <a:t>It is often spread when people do not wash their hands with soap and water after using the toilet or changing a diaper. People who get the germs on their hands can infect themselves by eating, smoking, or touching their mouths. They can also spread the germs to anyone or anything they touch, making others sick. </a:t>
            </a:r>
            <a:r>
              <a:rPr lang="en-US"/>
              <a:t>Salads, (potato, tuna, shrimp, macaroni, and chicken), raw vegetables, milk and dairy products, and poultry can carry shigella. Water contaminated with human waste and unsanitary handling by food handlers are the most common causes of contamination. Common pets, farm animals, and wild animals cannot spread these germs; only monkeys and people can.   Antibiotics are used to treat shigellosis. </a:t>
            </a: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Rectangle 2"/>
          <p:cNvSpPr>
            <a:spLocks noGrp="1" noChangeArrowheads="1"/>
          </p:cNvSpPr>
          <p:nvPr>
            <p:ph type="title" idx="4294967295"/>
          </p:nvPr>
        </p:nvSpPr>
        <p:spPr>
          <a:xfrm>
            <a:off x="304800" y="76200"/>
            <a:ext cx="8610600" cy="6629400"/>
          </a:xfrm>
        </p:spPr>
        <p:txBody>
          <a:bodyPr/>
          <a:lstStyle/>
          <a:p>
            <a:pPr eaLnBrk="1" hangingPunct="1"/>
            <a:r>
              <a:rPr lang="en-US" sz="3200" b="1">
                <a:latin typeface="Verdana-Bold" charset="0"/>
              </a:rPr>
              <a:t>What happens in the body after the microbes that produce illness are swallowed?</a:t>
            </a:r>
            <a:r>
              <a:rPr lang="en-US" sz="2400">
                <a:latin typeface="TimesNewRomanMS" charset="0"/>
              </a:rPr>
              <a:t>   </a:t>
            </a:r>
            <a:br>
              <a:rPr lang="en-US" sz="2400">
                <a:latin typeface="TimesNewRomanMS" charset="0"/>
              </a:rPr>
            </a:br>
            <a:r>
              <a:rPr lang="en-US" sz="2400">
                <a:latin typeface="TimesNewRomanMS" charset="0"/>
              </a:rPr>
              <a:t/>
            </a:r>
            <a:br>
              <a:rPr lang="en-US" sz="2400">
                <a:latin typeface="TimesNewRomanMS" charset="0"/>
              </a:rPr>
            </a:br>
            <a:r>
              <a:rPr lang="en-US" sz="2400">
                <a:latin typeface="Verdana" charset="0"/>
              </a:rPr>
              <a:t>After they are swallowed, there is a delay, called the incubation period, before the symptoms of illness begin.  This delay may range from hours to days, depending on the organism, and on how many of them were swallowed.  During the incubation period, the microbes pass through the stomach into the intestine, attach to the cells lining the intestinal walls, and begin to multiply there.  Some types of microbes stay in the intestine, some produce a toxin that is absorbed into the bloodstream, and some can directly invade the deeper body tissues.  The symptoms produced depend greatly on the type of microbe. </a:t>
            </a: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5" name="Rectangle 2"/>
          <p:cNvSpPr>
            <a:spLocks noGrp="1" noChangeArrowheads="1"/>
          </p:cNvSpPr>
          <p:nvPr>
            <p:ph type="title"/>
          </p:nvPr>
        </p:nvSpPr>
        <p:spPr>
          <a:xfrm>
            <a:off x="685800" y="381000"/>
            <a:ext cx="7772400" cy="762000"/>
          </a:xfrm>
        </p:spPr>
        <p:txBody>
          <a:bodyPr>
            <a:normAutofit fontScale="90000"/>
          </a:bodyPr>
          <a:lstStyle/>
          <a:p>
            <a:pPr eaLnBrk="1" hangingPunct="1"/>
            <a:r>
              <a:rPr lang="en-US"/>
              <a:t>The Nitrogen Cycle, aided by Nitrogen-Fixing Bacteria</a:t>
            </a:r>
          </a:p>
        </p:txBody>
      </p:sp>
      <p:graphicFrame>
        <p:nvGraphicFramePr>
          <p:cNvPr id="44034" name="Object 2"/>
          <p:cNvGraphicFramePr>
            <a:graphicFrameLocks noChangeAspect="1"/>
          </p:cNvGraphicFramePr>
          <p:nvPr>
            <p:ph idx="1"/>
          </p:nvPr>
        </p:nvGraphicFramePr>
        <p:xfrm>
          <a:off x="990600" y="1436688"/>
          <a:ext cx="6858000" cy="5345112"/>
        </p:xfrm>
        <a:graphic>
          <a:graphicData uri="http://schemas.openxmlformats.org/presentationml/2006/ole">
            <p:oleObj spid="_x0000_s17410" name="Document" r:id="rId3" imgW="4520184" imgH="3523488" progId="Word.Document.8">
              <p:embed/>
            </p:oleObj>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685800" y="457200"/>
            <a:ext cx="7696200" cy="5029200"/>
          </a:xfrm>
          <a:prstGeom prst="rect">
            <a:avLst/>
          </a:prstGeom>
          <a:noFill/>
          <a:ln w="9525">
            <a:noFill/>
            <a:miter lim="800000"/>
            <a:headEnd/>
            <a:tailEnd/>
          </a:ln>
        </p:spPr>
        <p:txBody>
          <a:bodyPr>
            <a:prstTxWarp prst="textNoShape">
              <a:avLst/>
            </a:prstTxWarp>
            <a:spAutoFit/>
          </a:bodyPr>
          <a:lstStyle/>
          <a:p>
            <a:pPr algn="ctr"/>
            <a:r>
              <a:rPr lang="en-US" sz="3200">
                <a:solidFill>
                  <a:schemeClr val="tx2"/>
                </a:solidFill>
                <a:latin typeface="Verdana" charset="0"/>
              </a:rPr>
              <a:t>Numerous organisms cause similar symptoms, especially diarrhea, abdominal cramps, and nausea.  There is so much overlap that it is rarely possible to say which microbe is likely to be causing a given illness unless laboratory tests are done to identify the microbe, or unless the illness is part of a recognized outbreak.</a:t>
            </a: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Rectangle 2"/>
          <p:cNvSpPr>
            <a:spLocks noChangeArrowheads="1"/>
          </p:cNvSpPr>
          <p:nvPr/>
        </p:nvSpPr>
        <p:spPr bwMode="auto">
          <a:xfrm>
            <a:off x="381000" y="609600"/>
            <a:ext cx="8458200" cy="5695950"/>
          </a:xfrm>
          <a:prstGeom prst="rect">
            <a:avLst/>
          </a:prstGeom>
          <a:noFill/>
          <a:ln w="9525">
            <a:noFill/>
            <a:miter lim="800000"/>
            <a:headEnd/>
            <a:tailEnd/>
          </a:ln>
        </p:spPr>
        <p:txBody>
          <a:bodyPr>
            <a:prstTxWarp prst="textNoShape">
              <a:avLst/>
            </a:prstTxWarp>
            <a:spAutoFit/>
          </a:bodyPr>
          <a:lstStyle/>
          <a:p>
            <a:r>
              <a:rPr lang="en-US" sz="2800" b="1">
                <a:latin typeface="Verdana-Bold" charset="0"/>
              </a:rPr>
              <a:t>          How are foodborne diseases diagnosed? </a:t>
            </a:r>
            <a:r>
              <a:rPr lang="en-US" sz="2800">
                <a:latin typeface="TimesNewRomanMS" charset="0"/>
              </a:rPr>
              <a:t>  </a:t>
            </a:r>
          </a:p>
          <a:p>
            <a:endParaRPr lang="en-US" sz="2800">
              <a:latin typeface="TimesNewRomanMS" charset="0"/>
            </a:endParaRPr>
          </a:p>
          <a:p>
            <a:r>
              <a:rPr lang="en-US" sz="2800">
                <a:latin typeface="Verdana" charset="0"/>
              </a:rPr>
              <a:t>The infection is usually diagnosed by specific laboratory tests that identify the causative organism.  Bacteria such as </a:t>
            </a:r>
            <a:r>
              <a:rPr lang="en-US" sz="2800" i="1">
                <a:latin typeface="Verdana-Italic" charset="0"/>
              </a:rPr>
              <a:t>Campylobacter</a:t>
            </a:r>
            <a:r>
              <a:rPr lang="en-US" sz="2800">
                <a:latin typeface="Verdana" charset="0"/>
              </a:rPr>
              <a:t>, </a:t>
            </a:r>
            <a:r>
              <a:rPr lang="en-US" sz="2800" i="1">
                <a:latin typeface="Verdana-Italic" charset="0"/>
              </a:rPr>
              <a:t>Salmonella</a:t>
            </a:r>
            <a:r>
              <a:rPr lang="en-US" sz="2800">
                <a:latin typeface="Verdana" charset="0"/>
              </a:rPr>
              <a:t>, </a:t>
            </a:r>
            <a:r>
              <a:rPr lang="en-US" sz="2800" i="1">
                <a:latin typeface="Verdana-Italic" charset="0"/>
              </a:rPr>
              <a:t>E. coli </a:t>
            </a:r>
            <a:r>
              <a:rPr lang="en-US" sz="2800">
                <a:latin typeface="Verdana" charset="0"/>
              </a:rPr>
              <a:t>O157 are found by culturing stool samples in the laboratory and identifying the bacteria that grow on the agar or other culture medium. Many food-borne infections are not identified by routine laboratory procedures and require specialized, experimental, and/or expensive tests that are not generally available.  </a:t>
            </a: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Rectangle 2"/>
          <p:cNvSpPr>
            <a:spLocks noChangeArrowheads="1"/>
          </p:cNvSpPr>
          <p:nvPr/>
        </p:nvSpPr>
        <p:spPr bwMode="auto">
          <a:xfrm>
            <a:off x="304800" y="460375"/>
            <a:ext cx="8534400" cy="5635625"/>
          </a:xfrm>
          <a:prstGeom prst="rect">
            <a:avLst/>
          </a:prstGeom>
          <a:noFill/>
          <a:ln w="9525">
            <a:noFill/>
            <a:miter lim="800000"/>
            <a:headEnd/>
            <a:tailEnd/>
          </a:ln>
        </p:spPr>
        <p:txBody>
          <a:bodyPr>
            <a:prstTxWarp prst="textNoShape">
              <a:avLst/>
            </a:prstTxWarp>
            <a:spAutoFit/>
          </a:bodyPr>
          <a:lstStyle/>
          <a:p>
            <a:r>
              <a:rPr lang="en-US" sz="3000">
                <a:latin typeface="Verdana" charset="0"/>
              </a:rPr>
              <a:t>If the diagnosis is to be made, the patient has to seek medical attention, the physician must decide to order diagnostic tests, and the laboratory must use the appropriate procedures.  Because many ill persons do not seek attention, and of those that do, many are not tested, many cases of foodborne illness go undiagnosed.  For example, CDC estimates that 38 cases of salmonellosis actually occur for every case that is diagnosed and reported to public health authorities.   </a:t>
            </a: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Rectangle 3"/>
          <p:cNvSpPr>
            <a:spLocks noChangeArrowheads="1"/>
          </p:cNvSpPr>
          <p:nvPr/>
        </p:nvSpPr>
        <p:spPr bwMode="auto">
          <a:xfrm>
            <a:off x="457200" y="457200"/>
            <a:ext cx="8153400" cy="5626100"/>
          </a:xfrm>
          <a:prstGeom prst="rect">
            <a:avLst/>
          </a:prstGeom>
          <a:noFill/>
          <a:ln w="9525">
            <a:noFill/>
            <a:miter lim="800000"/>
            <a:headEnd/>
            <a:tailEnd/>
          </a:ln>
        </p:spPr>
        <p:txBody>
          <a:bodyPr>
            <a:prstTxWarp prst="textNoShape">
              <a:avLst/>
            </a:prstTxWarp>
            <a:spAutoFit/>
          </a:bodyPr>
          <a:lstStyle/>
          <a:p>
            <a:r>
              <a:rPr lang="en-US" b="1">
                <a:latin typeface="Verdana-Bold" charset="0"/>
              </a:rPr>
              <a:t>How many cases of food-borne disease are there in the United States?   </a:t>
            </a:r>
          </a:p>
          <a:p>
            <a:endParaRPr lang="en-US" b="1">
              <a:latin typeface="Verdana-Bold" charset="0"/>
            </a:endParaRPr>
          </a:p>
          <a:p>
            <a:r>
              <a:rPr lang="en-US">
                <a:latin typeface="Verdana" charset="0"/>
              </a:rPr>
              <a:t>An estimated 76 million cases of foodborne disease occur each year in the United States. The great majority of these cases are mild and cause symptoms for only a day or two.  Some cases are more serious, and CDC estimates that there are 325,000 hospitalizations and 5,000 deaths related to food-borne diseases each year.  The most severe cases tend to occur in the very old, the very young, those who have an illness already that reduces their immune system function, and in healthy people exposed to a very high dose of bacteria.</a:t>
            </a: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4" name="Rectangle 2"/>
          <p:cNvSpPr>
            <a:spLocks noChangeArrowheads="1"/>
          </p:cNvSpPr>
          <p:nvPr/>
        </p:nvSpPr>
        <p:spPr bwMode="auto">
          <a:xfrm>
            <a:off x="304800" y="304800"/>
            <a:ext cx="8839200" cy="6184900"/>
          </a:xfrm>
          <a:prstGeom prst="rect">
            <a:avLst/>
          </a:prstGeom>
          <a:noFill/>
          <a:ln w="9525">
            <a:noFill/>
            <a:miter lim="800000"/>
            <a:headEnd/>
            <a:tailEnd/>
          </a:ln>
        </p:spPr>
        <p:txBody>
          <a:bodyPr>
            <a:prstTxWarp prst="textNoShape">
              <a:avLst/>
            </a:prstTxWarp>
            <a:spAutoFit/>
          </a:bodyPr>
          <a:lstStyle/>
          <a:p>
            <a:r>
              <a:rPr lang="en-US" sz="3600" b="1">
                <a:latin typeface="Verdana-Bold" charset="0"/>
              </a:rPr>
              <a:t>How does food become contaminated?</a:t>
            </a:r>
            <a:r>
              <a:rPr lang="en-US" b="1">
                <a:latin typeface="Verdana-Bold" charset="0"/>
              </a:rPr>
              <a:t>   </a:t>
            </a:r>
          </a:p>
          <a:p>
            <a:endParaRPr lang="en-US" b="1">
              <a:latin typeface="Verdana-Bold" charset="0"/>
            </a:endParaRPr>
          </a:p>
          <a:p>
            <a:r>
              <a:rPr lang="en-US">
                <a:latin typeface="Verdana" charset="0"/>
              </a:rPr>
              <a:t>We live in a microbial world, and there are many opportunities for food to become contaminated as it is produced and prepared.  Many foodborne microbes are present in healthy animals (usually in their intestines) raised for food.  Meat and poultry carcasses can become contaminated during slaughter by contact with small amounts of intestinal contents.  Similarly, fresh fruits and vegetables can be contaminated if they are washed or irrigated with water that is contaminated with animal manure or human sewage. Oysters and other filter feeding shellfish can concentrate bacteria that are naturally present in sea water, or other microbes that are present in human sewage dumped into the sea.</a:t>
            </a:r>
            <a:r>
              <a:rPr lang="en-US" sz="2000">
                <a:latin typeface="Verdana" charset="0"/>
              </a:rPr>
              <a:t>    </a:t>
            </a: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58" name="Rectangle 2"/>
          <p:cNvSpPr>
            <a:spLocks noChangeArrowheads="1"/>
          </p:cNvSpPr>
          <p:nvPr/>
        </p:nvSpPr>
        <p:spPr bwMode="auto">
          <a:xfrm>
            <a:off x="838200" y="457200"/>
            <a:ext cx="6934200" cy="5522913"/>
          </a:xfrm>
          <a:prstGeom prst="rect">
            <a:avLst/>
          </a:prstGeom>
          <a:noFill/>
          <a:ln w="9525">
            <a:noFill/>
            <a:miter lim="800000"/>
            <a:headEnd/>
            <a:tailEnd/>
          </a:ln>
        </p:spPr>
        <p:txBody>
          <a:bodyPr>
            <a:prstTxWarp prst="textNoShape">
              <a:avLst/>
            </a:prstTxWarp>
            <a:spAutoFit/>
          </a:bodyPr>
          <a:lstStyle/>
          <a:p>
            <a:r>
              <a:rPr lang="en-US" sz="3200">
                <a:latin typeface="Verdana" charset="0"/>
              </a:rPr>
              <a:t>Later in food processing, other food borne microbes can be introduced from infected humans who handle the food, or by cross contamination from some other raw agricultural product.  For example, Shigella bacteria can be introduced by the unwashed hands of food handlers who are themselves infected.</a:t>
            </a:r>
            <a:r>
              <a:rPr lang="en-US">
                <a:latin typeface="Verdana" charset="0"/>
              </a:rPr>
              <a:t>  </a:t>
            </a: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682" name="Rectangle 2"/>
          <p:cNvSpPr>
            <a:spLocks noChangeArrowheads="1"/>
          </p:cNvSpPr>
          <p:nvPr/>
        </p:nvSpPr>
        <p:spPr bwMode="auto">
          <a:xfrm>
            <a:off x="304800" y="228600"/>
            <a:ext cx="8582025" cy="6510338"/>
          </a:xfrm>
          <a:prstGeom prst="rect">
            <a:avLst/>
          </a:prstGeom>
          <a:noFill/>
          <a:ln w="9525">
            <a:noFill/>
            <a:miter lim="800000"/>
            <a:headEnd/>
            <a:tailEnd/>
          </a:ln>
        </p:spPr>
        <p:txBody>
          <a:bodyPr>
            <a:prstTxWarp prst="textNoShape">
              <a:avLst/>
            </a:prstTxWarp>
            <a:spAutoFit/>
          </a:bodyPr>
          <a:lstStyle/>
          <a:p>
            <a:r>
              <a:rPr lang="en-US" sz="3200">
                <a:latin typeface="Verdana" charset="0"/>
              </a:rPr>
              <a:t>In the kitchen, microbes can be transferred from one food to another food by using the same knife, cutting board or other utensil to prepare both without washing the surface or utensil in between.  A food that is fully cooked can become recontaminated if it touches other raw foods or drippings from raw foods that contain pathogens.   The way that food is handled after it is contaminated can also make a difference in whether or not an outbreak occurs.</a:t>
            </a:r>
            <a:r>
              <a:rPr lang="en-US">
                <a:latin typeface="Verdana" charset="0"/>
              </a:rPr>
              <a:t>  </a:t>
            </a: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685800" y="381000"/>
            <a:ext cx="7278688" cy="5270500"/>
          </a:xfrm>
          <a:prstGeom prst="rect">
            <a:avLst/>
          </a:prstGeom>
          <a:noFill/>
          <a:ln w="9525">
            <a:noFill/>
            <a:miter lim="800000"/>
            <a:headEnd/>
            <a:tailEnd/>
          </a:ln>
        </p:spPr>
        <p:txBody>
          <a:bodyPr>
            <a:prstTxWarp prst="textNoShape">
              <a:avLst/>
            </a:prstTxWarp>
            <a:spAutoFit/>
          </a:bodyPr>
          <a:lstStyle/>
          <a:p>
            <a:r>
              <a:rPr lang="en-US">
                <a:latin typeface="Verdana" charset="0"/>
              </a:rPr>
              <a:t>Many bacterial microbes need to multiply to a larger number before enough are present in food to cause disease.  Given warm moist conditions and an ample supply of nutrients, one bacterium that reproduces by dividing itself every half hour can produce 17 million in 12 hours.  As a result, lightly contaminated food left out overnight can be highly infectious by the next day. If the food were refrigerated promptly, the bacteria would not multiply at all.  In general, refrigeration or freezing prevents virtually all bacteria from growing but generally preserves them in a state of suspended animation. </a:t>
            </a: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730" name="Rectangle 2"/>
          <p:cNvSpPr>
            <a:spLocks noChangeArrowheads="1"/>
          </p:cNvSpPr>
          <p:nvPr/>
        </p:nvSpPr>
        <p:spPr bwMode="auto">
          <a:xfrm>
            <a:off x="609600" y="381000"/>
            <a:ext cx="7924800" cy="4841875"/>
          </a:xfrm>
          <a:prstGeom prst="rect">
            <a:avLst/>
          </a:prstGeom>
          <a:noFill/>
          <a:ln w="9525">
            <a:noFill/>
            <a:miter lim="800000"/>
            <a:headEnd/>
            <a:tailEnd/>
          </a:ln>
        </p:spPr>
        <p:txBody>
          <a:bodyPr>
            <a:prstTxWarp prst="textNoShape">
              <a:avLst/>
            </a:prstTxWarp>
            <a:spAutoFit/>
          </a:bodyPr>
          <a:lstStyle/>
          <a:p>
            <a:r>
              <a:rPr lang="en-US" sz="2800">
                <a:latin typeface="Verdana" charset="0"/>
              </a:rPr>
              <a:t>High salt, high sugar or high acid levels keep bacteria from growing, which is why salted meats, jam, and pickled vegetables are traditional preserved foods.    </a:t>
            </a:r>
          </a:p>
          <a:p>
            <a:endParaRPr lang="en-US" sz="2800">
              <a:latin typeface="Verdana" charset="0"/>
            </a:endParaRPr>
          </a:p>
          <a:p>
            <a:r>
              <a:rPr lang="en-US" sz="2800">
                <a:latin typeface="Verdana" charset="0"/>
              </a:rPr>
              <a:t>Microbes are killed by heat.  If food is heated to an internal temperature above 160oF, or 78oC,  for even a few seconds this sufficient to kill most bacteria, except for the </a:t>
            </a:r>
            <a:r>
              <a:rPr lang="en-US" sz="2800" i="1">
                <a:latin typeface="Verdana-Italic" charset="0"/>
              </a:rPr>
              <a:t>Clostridium</a:t>
            </a:r>
            <a:r>
              <a:rPr lang="en-US" sz="2800">
                <a:latin typeface="Verdana" charset="0"/>
              </a:rPr>
              <a:t> bacteria, which produce a heat-resistant form called a spore.  </a:t>
            </a: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4" name="Rectangle 2"/>
          <p:cNvSpPr>
            <a:spLocks noChangeArrowheads="1"/>
          </p:cNvSpPr>
          <p:nvPr/>
        </p:nvSpPr>
        <p:spPr bwMode="auto">
          <a:xfrm>
            <a:off x="304800" y="304800"/>
            <a:ext cx="8382000" cy="6016625"/>
          </a:xfrm>
          <a:prstGeom prst="rect">
            <a:avLst/>
          </a:prstGeom>
          <a:noFill/>
          <a:ln w="9525">
            <a:noFill/>
            <a:miter lim="800000"/>
            <a:headEnd/>
            <a:tailEnd/>
          </a:ln>
        </p:spPr>
        <p:txBody>
          <a:bodyPr>
            <a:prstTxWarp prst="textNoShape">
              <a:avLst/>
            </a:prstTxWarp>
            <a:spAutoFit/>
          </a:bodyPr>
          <a:lstStyle/>
          <a:p>
            <a:r>
              <a:rPr lang="en-US" sz="3200" i="1">
                <a:latin typeface="Verdana-Italic" charset="0"/>
              </a:rPr>
              <a:t>Clostridium</a:t>
            </a:r>
            <a:r>
              <a:rPr lang="en-US" sz="3200">
                <a:latin typeface="Verdana" charset="0"/>
              </a:rPr>
              <a:t> spores are killed only at temperatures above boiling.  This is why canned foods must be cooked to a high temperature under pressure as part of the canning process.    The toxins produced by bacteria vary in their sensitivity to heat.   The staphylococcal toxin which causes vomiting is not inactivated even if it is boiled.  Fortunately, the potent toxin that causes botulism is completely inactivated by boiling. </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1600200" y="76200"/>
            <a:ext cx="6019800" cy="1098550"/>
          </a:xfrm>
          <a:prstGeom prst="rect">
            <a:avLst/>
          </a:prstGeom>
          <a:noFill/>
          <a:ln w="9525">
            <a:noFill/>
            <a:miter lim="800000"/>
            <a:headEnd/>
            <a:tailEnd/>
          </a:ln>
        </p:spPr>
        <p:txBody>
          <a:bodyPr>
            <a:prstTxWarp prst="textNoShape">
              <a:avLst/>
            </a:prstTxWarp>
            <a:spAutoFit/>
          </a:bodyPr>
          <a:lstStyle/>
          <a:p>
            <a:pPr>
              <a:spcBef>
                <a:spcPct val="50000"/>
              </a:spcBef>
            </a:pPr>
            <a:r>
              <a:rPr lang="en-US" sz="6600"/>
              <a:t>Micro-Pathogens</a:t>
            </a:r>
            <a:endParaRPr lang="en-US"/>
          </a:p>
        </p:txBody>
      </p:sp>
      <p:pic>
        <p:nvPicPr>
          <p:cNvPr id="45059" name="Picture 3" descr="C:\Documents and Settings\Owner\Desktop\Microbes Resources\fight bacteria logo.gif"/>
          <p:cNvPicPr>
            <a:picLocks noChangeAspect="1" noChangeArrowheads="1"/>
          </p:cNvPicPr>
          <p:nvPr/>
        </p:nvPicPr>
        <p:blipFill>
          <a:blip r:embed="rId2"/>
          <a:srcRect/>
          <a:stretch>
            <a:fillRect/>
          </a:stretch>
        </p:blipFill>
        <p:spPr bwMode="auto">
          <a:xfrm>
            <a:off x="1905000" y="990600"/>
            <a:ext cx="5319713" cy="5638800"/>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778" name="Rectangle 2"/>
          <p:cNvSpPr>
            <a:spLocks noGrp="1" noChangeArrowheads="1"/>
          </p:cNvSpPr>
          <p:nvPr>
            <p:ph type="title" sz="quarter"/>
          </p:nvPr>
        </p:nvSpPr>
        <p:spPr>
          <a:xfrm>
            <a:off x="685800" y="762000"/>
            <a:ext cx="7772400" cy="5486400"/>
          </a:xfrm>
        </p:spPr>
        <p:txBody>
          <a:bodyPr/>
          <a:lstStyle/>
          <a:p>
            <a:pPr eaLnBrk="1" hangingPunct="1"/>
            <a:r>
              <a:rPr lang="en-US" sz="3600">
                <a:solidFill>
                  <a:srgbClr val="FF0000"/>
                </a:solidFill>
                <a:latin typeface="Verdana" charset="0"/>
              </a:rPr>
              <a:t>Food is preserved by either slowing down the activity of disease causing bacteria or killing the bacteria. Sterile food has no bacteria. Bacteria is found in food that hasn’t been sterilized. </a:t>
            </a:r>
            <a:r>
              <a:rPr lang="en-US" sz="3600">
                <a:solidFill>
                  <a:srgbClr val="FF0000"/>
                </a:solidFill>
              </a:rPr>
              <a:t/>
            </a:r>
            <a:br>
              <a:rPr lang="en-US" sz="3600">
                <a:solidFill>
                  <a:srgbClr val="FF0000"/>
                </a:solidFill>
              </a:rPr>
            </a:br>
            <a:endParaRPr lang="en-US" sz="36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6082" name="Picture 5"/>
          <p:cNvPicPr>
            <a:picLocks noChangeAspect="1" noChangeArrowheads="1"/>
          </p:cNvPicPr>
          <p:nvPr/>
        </p:nvPicPr>
        <p:blipFill>
          <a:blip r:embed="rId2"/>
          <a:srcRect/>
          <a:stretch>
            <a:fillRect/>
          </a:stretch>
        </p:blipFill>
        <p:spPr bwMode="auto">
          <a:xfrm>
            <a:off x="457200" y="2006600"/>
            <a:ext cx="4800600" cy="4165600"/>
          </a:xfrm>
          <a:prstGeom prst="rect">
            <a:avLst/>
          </a:prstGeom>
          <a:noFill/>
          <a:ln w="9525">
            <a:noFill/>
            <a:miter lim="800000"/>
            <a:headEnd/>
            <a:tailEnd/>
          </a:ln>
        </p:spPr>
      </p:pic>
      <p:sp>
        <p:nvSpPr>
          <p:cNvPr id="46083" name="Rectangle 2"/>
          <p:cNvSpPr>
            <a:spLocks noGrp="1" noChangeArrowheads="1"/>
          </p:cNvSpPr>
          <p:nvPr>
            <p:ph type="title"/>
          </p:nvPr>
        </p:nvSpPr>
        <p:spPr>
          <a:xfrm>
            <a:off x="685800" y="457200"/>
            <a:ext cx="7772400" cy="1143000"/>
          </a:xfrm>
        </p:spPr>
        <p:txBody>
          <a:bodyPr>
            <a:normAutofit fontScale="90000"/>
          </a:bodyPr>
          <a:lstStyle/>
          <a:p>
            <a:pPr eaLnBrk="1" hangingPunct="1"/>
            <a:r>
              <a:rPr lang="en-US"/>
              <a:t>“Bacteria In My Food” </a:t>
            </a:r>
            <a:br>
              <a:rPr lang="en-US"/>
            </a:br>
            <a:r>
              <a:rPr lang="en-US"/>
              <a:t>Preview Quest . . . </a:t>
            </a:r>
          </a:p>
        </p:txBody>
      </p:sp>
      <p:sp>
        <p:nvSpPr>
          <p:cNvPr id="46084" name="Rectangle 4"/>
          <p:cNvSpPr>
            <a:spLocks noGrp="1" noChangeArrowheads="1"/>
          </p:cNvSpPr>
          <p:nvPr>
            <p:ph type="body" sz="half" idx="2"/>
          </p:nvPr>
        </p:nvSpPr>
        <p:spPr>
          <a:xfrm>
            <a:off x="2438400" y="1981200"/>
            <a:ext cx="6248400" cy="4267200"/>
          </a:xfrm>
        </p:spPr>
        <p:txBody>
          <a:bodyPr/>
          <a:lstStyle/>
          <a:p>
            <a:pPr algn="ctr" eaLnBrk="1" hangingPunct="1">
              <a:lnSpc>
                <a:spcPct val="90000"/>
              </a:lnSpc>
            </a:pPr>
            <a:r>
              <a:rPr lang="en-US"/>
              <a:t>Using internet resources, locate information about any 4 main ideas related to bacteria commonly found in  human food.</a:t>
            </a:r>
          </a:p>
          <a:p>
            <a:pPr algn="ctr" eaLnBrk="1" hangingPunct="1">
              <a:lnSpc>
                <a:spcPct val="90000"/>
              </a:lnSpc>
            </a:pPr>
            <a:r>
              <a:rPr lang="en-US"/>
              <a:t>Record and support your findings on pages 10 and 11  in your student packet.</a:t>
            </a:r>
          </a:p>
          <a:p>
            <a:pPr algn="ctr" eaLnBrk="1" hangingPunct="1">
              <a:lnSpc>
                <a:spcPct val="90000"/>
              </a:lnSpc>
            </a:pPr>
            <a:r>
              <a:rPr lang="en-US"/>
              <a:t>Be prepared to share your findings with the class. </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7" name="Rectangle 4"/>
          <p:cNvSpPr>
            <a:spLocks noChangeArrowheads="1"/>
          </p:cNvSpPr>
          <p:nvPr/>
        </p:nvSpPr>
        <p:spPr bwMode="auto">
          <a:xfrm>
            <a:off x="381000" y="228600"/>
            <a:ext cx="8458200" cy="6413500"/>
          </a:xfrm>
          <a:prstGeom prst="rect">
            <a:avLst/>
          </a:prstGeom>
          <a:noFill/>
          <a:ln w="9525">
            <a:noFill/>
            <a:miter lim="800000"/>
            <a:headEnd/>
            <a:tailEnd/>
          </a:ln>
        </p:spPr>
        <p:txBody>
          <a:bodyPr>
            <a:prstTxWarp prst="textNoShape">
              <a:avLst/>
            </a:prstTxWarp>
            <a:spAutoFit/>
          </a:bodyPr>
          <a:lstStyle/>
          <a:p>
            <a:r>
              <a:rPr lang="en-US" sz="3200" b="1">
                <a:latin typeface="Verdana-Bold" charset="0"/>
              </a:rPr>
              <a:t>            What is foodborne disease?</a:t>
            </a:r>
            <a:r>
              <a:rPr lang="en-US" sz="2800" b="1">
                <a:latin typeface="Verdana-Bold" charset="0"/>
              </a:rPr>
              <a:t>  </a:t>
            </a:r>
          </a:p>
          <a:p>
            <a:endParaRPr lang="en-US" sz="2800" b="1">
              <a:latin typeface="Verdana-Bold" charset="0"/>
            </a:endParaRPr>
          </a:p>
          <a:p>
            <a:endParaRPr lang="en-US" sz="2800" b="1">
              <a:latin typeface="Verdana-Bold" charset="0"/>
            </a:endParaRPr>
          </a:p>
          <a:p>
            <a:endParaRPr lang="en-US" sz="2800" b="1">
              <a:latin typeface="Verdana-Bold" charset="0"/>
            </a:endParaRPr>
          </a:p>
          <a:p>
            <a:endParaRPr lang="en-US" sz="2800" b="1">
              <a:latin typeface="Verdana-Bold" charset="0"/>
            </a:endParaRPr>
          </a:p>
          <a:p>
            <a:endParaRPr lang="en-US" sz="2800" b="1">
              <a:latin typeface="Verdana-Bold" charset="0"/>
            </a:endParaRPr>
          </a:p>
          <a:p>
            <a:r>
              <a:rPr lang="en-US">
                <a:latin typeface="Verdana" charset="0"/>
              </a:rPr>
              <a:t>Foodborne disease is caused by consuming contaminated foods or beverages.  Many different disease-causing microbes, or pathogens, can contaminate food, so there are many different foodborne infections. These different diseases have many different symptoms.   However, the microbe or toxin enters the body through the gastrointestinal tract, and often causes the first symptoms there, so nausea, vomiting, abdominal cramps and diarrhea are common symptoms in many foodborne diseases.</a:t>
            </a:r>
            <a:r>
              <a:rPr lang="en-US" sz="2000">
                <a:latin typeface="Verdana" charset="0"/>
              </a:rPr>
              <a:t>   </a:t>
            </a:r>
          </a:p>
        </p:txBody>
      </p:sp>
      <p:graphicFrame>
        <p:nvGraphicFramePr>
          <p:cNvPr id="47106" name="Object 2"/>
          <p:cNvGraphicFramePr>
            <a:graphicFrameLocks noChangeAspect="1"/>
          </p:cNvGraphicFramePr>
          <p:nvPr/>
        </p:nvGraphicFramePr>
        <p:xfrm>
          <a:off x="2057400" y="990600"/>
          <a:ext cx="4876800" cy="1905000"/>
        </p:xfrm>
        <a:graphic>
          <a:graphicData uri="http://schemas.openxmlformats.org/presentationml/2006/ole">
            <p:oleObj spid="_x0000_s21506" name="Document" r:id="rId3" imgW="4154432" imgH="1374651" progId="Word.Document.8">
              <p:embed/>
            </p:oleObj>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457200" y="334963"/>
            <a:ext cx="8229600" cy="5446712"/>
          </a:xfrm>
          <a:prstGeom prst="rect">
            <a:avLst/>
          </a:prstGeom>
          <a:noFill/>
          <a:ln w="9525">
            <a:noFill/>
            <a:miter lim="800000"/>
            <a:headEnd/>
            <a:tailEnd/>
          </a:ln>
        </p:spPr>
        <p:txBody>
          <a:bodyPr>
            <a:prstTxWarp prst="textNoShape">
              <a:avLst/>
            </a:prstTxWarp>
            <a:spAutoFit/>
          </a:bodyPr>
          <a:lstStyle/>
          <a:p>
            <a:pPr marL="457200" indent="-457200"/>
            <a:r>
              <a:rPr lang="en-US" sz="2800" b="1">
                <a:latin typeface="Verdana-Bold" charset="0"/>
              </a:rPr>
              <a:t>What are some common food-borne diseases?</a:t>
            </a:r>
            <a:r>
              <a:rPr lang="en-US" sz="1600" b="1">
                <a:latin typeface="Verdana-Bold" charset="0"/>
              </a:rPr>
              <a:t>  </a:t>
            </a:r>
          </a:p>
          <a:p>
            <a:pPr marL="457200" indent="-457200"/>
            <a:endParaRPr lang="en-US" sz="1600" b="1">
              <a:latin typeface="Verdana-Bold" charset="0"/>
            </a:endParaRPr>
          </a:p>
          <a:p>
            <a:pPr marL="457200" indent="-457200"/>
            <a:endParaRPr lang="en-US" sz="1600" b="1">
              <a:latin typeface="Verdana-Bold" charset="0"/>
            </a:endParaRPr>
          </a:p>
          <a:p>
            <a:pPr marL="457200" indent="-457200"/>
            <a:endParaRPr lang="en-US" sz="1600" b="1">
              <a:latin typeface="Verdana-Bold" charset="0"/>
            </a:endParaRPr>
          </a:p>
          <a:p>
            <a:pPr marL="457200" indent="-457200" algn="ctr"/>
            <a:r>
              <a:rPr lang="en-US">
                <a:latin typeface="Verdana" charset="0"/>
              </a:rPr>
              <a:t>The most commonly diagnosed food-borne infections are those caused by these bacteria:</a:t>
            </a:r>
            <a:r>
              <a:rPr lang="en-US" sz="2800">
                <a:latin typeface="Verdana" charset="0"/>
              </a:rPr>
              <a:t> </a:t>
            </a:r>
          </a:p>
          <a:p>
            <a:pPr marL="457200" indent="-457200"/>
            <a:endParaRPr lang="en-US" sz="2800">
              <a:latin typeface="Verdana" charset="0"/>
            </a:endParaRPr>
          </a:p>
          <a:p>
            <a:pPr marL="2286000" lvl="4" indent="-457200">
              <a:buFont typeface="Times" charset="0"/>
              <a:buAutoNum type="arabicPeriod"/>
            </a:pPr>
            <a:r>
              <a:rPr lang="en-US" sz="2800">
                <a:latin typeface="Verdana" charset="0"/>
              </a:rPr>
              <a:t>Campylobacter</a:t>
            </a:r>
          </a:p>
          <a:p>
            <a:pPr marL="2286000" lvl="4" indent="-457200">
              <a:buFont typeface="Times" charset="0"/>
              <a:buAutoNum type="arabicPeriod"/>
            </a:pPr>
            <a:r>
              <a:rPr lang="en-US" sz="2800">
                <a:latin typeface="Verdana" charset="0"/>
              </a:rPr>
              <a:t>Botulism</a:t>
            </a:r>
          </a:p>
          <a:p>
            <a:pPr marL="2286000" lvl="4" indent="-457200">
              <a:buFont typeface="Times" charset="0"/>
              <a:buAutoNum type="arabicPeriod"/>
            </a:pPr>
            <a:r>
              <a:rPr lang="en-US" sz="2800">
                <a:latin typeface="Verdana-Italic" charset="0"/>
              </a:rPr>
              <a:t>E. coli</a:t>
            </a:r>
            <a:r>
              <a:rPr lang="en-US" sz="2800">
                <a:latin typeface="Verdana" charset="0"/>
              </a:rPr>
              <a:t> O157:H7.</a:t>
            </a:r>
            <a:r>
              <a:rPr lang="en-US" sz="1600">
                <a:latin typeface="Verdana" charset="0"/>
              </a:rPr>
              <a:t> </a:t>
            </a:r>
            <a:endParaRPr lang="en-US" sz="2800">
              <a:latin typeface="Verdana" charset="0"/>
            </a:endParaRPr>
          </a:p>
          <a:p>
            <a:pPr marL="2286000" lvl="4" indent="-457200">
              <a:buFont typeface="Times" charset="0"/>
              <a:buAutoNum type="arabicPeriod"/>
            </a:pPr>
            <a:r>
              <a:rPr lang="en-US" sz="2800">
                <a:latin typeface="Verdana" charset="0"/>
              </a:rPr>
              <a:t>Listeria</a:t>
            </a:r>
          </a:p>
          <a:p>
            <a:pPr marL="2286000" lvl="4" indent="-457200">
              <a:buFont typeface="Times" charset="0"/>
              <a:buAutoNum type="arabicPeriod"/>
            </a:pPr>
            <a:r>
              <a:rPr lang="en-US" sz="2800">
                <a:latin typeface="Verdana" charset="0"/>
              </a:rPr>
              <a:t>Salmonella</a:t>
            </a:r>
          </a:p>
          <a:p>
            <a:pPr marL="2286000" lvl="4" indent="-457200">
              <a:buFont typeface="Times" charset="0"/>
              <a:buAutoNum type="arabicPeriod"/>
            </a:pPr>
            <a:r>
              <a:rPr lang="en-US" sz="2800">
                <a:latin typeface="Verdana" charset="0"/>
              </a:rPr>
              <a:t>Shigella</a:t>
            </a:r>
          </a:p>
          <a:p>
            <a:pPr marL="457200" indent="-457200">
              <a:buFontTx/>
              <a:buChar char="•"/>
            </a:pPr>
            <a:endParaRPr lang="en-US" sz="2800">
              <a:latin typeface="Verdana" charset="0"/>
            </a:endParaRPr>
          </a:p>
        </p:txBody>
      </p:sp>
      <p:sp>
        <p:nvSpPr>
          <p:cNvPr id="48131" name="Rectangle 3"/>
          <p:cNvSpPr>
            <a:spLocks noChangeArrowheads="1"/>
          </p:cNvSpPr>
          <p:nvPr/>
        </p:nvSpPr>
        <p:spPr bwMode="auto">
          <a:xfrm>
            <a:off x="3429000" y="2343150"/>
            <a:ext cx="1600200" cy="762000"/>
          </a:xfrm>
          <a:prstGeom prst="rect">
            <a:avLst/>
          </a:prstGeom>
          <a:noFill/>
          <a:ln w="9525">
            <a:noFill/>
            <a:miter lim="800000"/>
            <a:headEnd/>
            <a:tailEnd/>
          </a:ln>
        </p:spPr>
        <p:txBody>
          <a:bodyPr>
            <a:prstTxWarp prst="textNoShape">
              <a:avLst/>
            </a:prstTxWarp>
            <a:spAutoFit/>
          </a:bodyPr>
          <a:lstStyle/>
          <a:p>
            <a:pPr algn="ctr" eaLnBrk="1" hangingPunct="1"/>
            <a:endParaRPr lang="en-US" sz="4400">
              <a:solidFill>
                <a:schemeClr val="tx2"/>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5" name="Rectangle 2"/>
          <p:cNvSpPr>
            <a:spLocks noChangeArrowheads="1"/>
          </p:cNvSpPr>
          <p:nvPr/>
        </p:nvSpPr>
        <p:spPr bwMode="auto">
          <a:xfrm>
            <a:off x="381000" y="457200"/>
            <a:ext cx="3505200" cy="6283325"/>
          </a:xfrm>
          <a:prstGeom prst="rect">
            <a:avLst/>
          </a:prstGeom>
          <a:noFill/>
          <a:ln w="9525">
            <a:noFill/>
            <a:miter lim="800000"/>
            <a:headEnd/>
            <a:tailEnd/>
          </a:ln>
        </p:spPr>
        <p:txBody>
          <a:bodyPr>
            <a:prstTxWarp prst="textNoShape">
              <a:avLst/>
            </a:prstTxWarp>
            <a:spAutoFit/>
          </a:bodyPr>
          <a:lstStyle/>
          <a:p>
            <a:r>
              <a:rPr lang="en-US" sz="2000" b="1">
                <a:latin typeface="Verdana-Bold" charset="0"/>
              </a:rPr>
              <a:t>Campylobacter</a:t>
            </a:r>
            <a:r>
              <a:rPr lang="en-US" sz="2000">
                <a:latin typeface="Verdana" charset="0"/>
              </a:rPr>
              <a:t> is a bacterial pathogen that causes fever, diarrhea, and abdominal cramps.  It is the most commonly identified bacterial cause of diarrheal illness in the world.  These bacteria live in the intestines of healthy birds, and most raw poultry meat has </a:t>
            </a:r>
            <a:r>
              <a:rPr lang="en-US" sz="2000" i="1">
                <a:latin typeface="Verdana-Italic" charset="0"/>
              </a:rPr>
              <a:t>Campylobacter</a:t>
            </a:r>
            <a:r>
              <a:rPr lang="en-US" sz="2000">
                <a:latin typeface="Verdana" charset="0"/>
              </a:rPr>
              <a:t> on it.  Eating undercooked chicken, or other food that has been contaminated with juices dripping from raw chicken is the most frequent source of this  infection.</a:t>
            </a:r>
            <a:endParaRPr lang="en-US" sz="1600">
              <a:latin typeface="Verdana" charset="0"/>
            </a:endParaRPr>
          </a:p>
        </p:txBody>
      </p:sp>
      <p:graphicFrame>
        <p:nvGraphicFramePr>
          <p:cNvPr id="49154" name="Object 2"/>
          <p:cNvGraphicFramePr>
            <a:graphicFrameLocks noChangeAspect="1"/>
          </p:cNvGraphicFramePr>
          <p:nvPr/>
        </p:nvGraphicFramePr>
        <p:xfrm>
          <a:off x="4114800" y="685800"/>
          <a:ext cx="4648200" cy="5943600"/>
        </p:xfrm>
        <a:graphic>
          <a:graphicData uri="http://schemas.openxmlformats.org/presentationml/2006/ole">
            <p:oleObj spid="_x0000_s23554" name="Document" r:id="rId3" imgW="5129784" imgH="5126736" progId="Word.Document.8">
              <p:embed/>
            </p:oleObj>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9" name="Text Box 2"/>
          <p:cNvSpPr txBox="1">
            <a:spLocks noChangeArrowheads="1"/>
          </p:cNvSpPr>
          <p:nvPr/>
        </p:nvSpPr>
        <p:spPr bwMode="auto">
          <a:xfrm>
            <a:off x="533400" y="381000"/>
            <a:ext cx="2133600" cy="701675"/>
          </a:xfrm>
          <a:prstGeom prst="rect">
            <a:avLst/>
          </a:prstGeom>
          <a:noFill/>
          <a:ln w="9525">
            <a:noFill/>
            <a:miter lim="800000"/>
            <a:headEnd/>
            <a:tailEnd/>
          </a:ln>
        </p:spPr>
        <p:txBody>
          <a:bodyPr>
            <a:prstTxWarp prst="textNoShape">
              <a:avLst/>
            </a:prstTxWarp>
            <a:spAutoFit/>
          </a:bodyPr>
          <a:lstStyle/>
          <a:p>
            <a:pPr>
              <a:spcBef>
                <a:spcPct val="50000"/>
              </a:spcBef>
            </a:pPr>
            <a:r>
              <a:rPr lang="en-US" sz="4000"/>
              <a:t>Botulism</a:t>
            </a:r>
          </a:p>
        </p:txBody>
      </p:sp>
      <p:graphicFrame>
        <p:nvGraphicFramePr>
          <p:cNvPr id="50178" name="Object 2"/>
          <p:cNvGraphicFramePr>
            <a:graphicFrameLocks noChangeAspect="1"/>
          </p:cNvGraphicFramePr>
          <p:nvPr/>
        </p:nvGraphicFramePr>
        <p:xfrm>
          <a:off x="685800" y="1236663"/>
          <a:ext cx="4876800" cy="4838700"/>
        </p:xfrm>
        <a:graphic>
          <a:graphicData uri="http://schemas.openxmlformats.org/presentationml/2006/ole">
            <p:oleObj spid="_x0000_s24578" name="Document" r:id="rId3" imgW="826008" imgH="819912" progId="Word.Document.8">
              <p:embed/>
            </p:oleObj>
          </a:graphicData>
        </a:graphic>
      </p:graphicFrame>
      <p:sp>
        <p:nvSpPr>
          <p:cNvPr id="50180" name="Text Box 4"/>
          <p:cNvSpPr txBox="1">
            <a:spLocks noChangeArrowheads="1"/>
          </p:cNvSpPr>
          <p:nvPr/>
        </p:nvSpPr>
        <p:spPr bwMode="auto">
          <a:xfrm>
            <a:off x="6019800" y="914400"/>
            <a:ext cx="2667000" cy="5292725"/>
          </a:xfrm>
          <a:prstGeom prst="rect">
            <a:avLst/>
          </a:prstGeom>
          <a:noFill/>
          <a:ln w="9525">
            <a:noFill/>
            <a:miter lim="800000"/>
            <a:headEnd/>
            <a:tailEnd/>
          </a:ln>
        </p:spPr>
        <p:txBody>
          <a:bodyPr>
            <a:prstTxWarp prst="textNoShape">
              <a:avLst/>
            </a:prstTxWarp>
            <a:spAutoFit/>
          </a:bodyPr>
          <a:lstStyle/>
          <a:p>
            <a:pPr>
              <a:spcBef>
                <a:spcPct val="50000"/>
              </a:spcBef>
            </a:pPr>
            <a:r>
              <a:rPr lang="en-US" sz="1600">
                <a:solidFill>
                  <a:srgbClr val="000000"/>
                </a:solidFill>
                <a:latin typeface="Verdana" charset="0"/>
              </a:rPr>
              <a:t/>
            </a:r>
            <a:br>
              <a:rPr lang="en-US" sz="1600">
                <a:solidFill>
                  <a:srgbClr val="000000"/>
                </a:solidFill>
                <a:latin typeface="Verdana" charset="0"/>
              </a:rPr>
            </a:br>
            <a:r>
              <a:rPr lang="en-US" sz="1600">
                <a:solidFill>
                  <a:srgbClr val="000000"/>
                </a:solidFill>
                <a:latin typeface="Verdana" charset="0"/>
              </a:rPr>
              <a:t>Botulism is a rare but serious paralytic illness caused by a nerve toxin. Symptoms of botulism include double vision, blurred vision, drooping eyelids, slurred speech, difficulty swallowing, dry mouth, and muscle weakness. The illness can cause paralysis, respiratory failure and death. Symptoms usually occur from 18 to 36 hours after eating contaminated food. Anyone concerned about an illness should contact a physician.</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Text Box 2"/>
          <p:cNvSpPr txBox="1">
            <a:spLocks noChangeArrowheads="1"/>
          </p:cNvSpPr>
          <p:nvPr/>
        </p:nvSpPr>
        <p:spPr bwMode="auto">
          <a:xfrm>
            <a:off x="838200" y="533400"/>
            <a:ext cx="7620000" cy="6013450"/>
          </a:xfrm>
          <a:prstGeom prst="rect">
            <a:avLst/>
          </a:prstGeom>
          <a:noFill/>
          <a:ln w="9525">
            <a:noFill/>
            <a:miter lim="800000"/>
            <a:headEnd/>
            <a:tailEnd/>
          </a:ln>
        </p:spPr>
        <p:txBody>
          <a:bodyPr>
            <a:prstTxWarp prst="textNoShape">
              <a:avLst/>
            </a:prstTxWarp>
            <a:spAutoFit/>
          </a:bodyPr>
          <a:lstStyle/>
          <a:p>
            <a:pPr>
              <a:spcBef>
                <a:spcPct val="50000"/>
              </a:spcBef>
            </a:pPr>
            <a:r>
              <a:rPr lang="en-US">
                <a:solidFill>
                  <a:srgbClr val="000000"/>
                </a:solidFill>
                <a:latin typeface="Verdana" charset="0"/>
              </a:rPr>
              <a:t>In August and September 2001, several cases of botulism, a life-threatening illness caused by the </a:t>
            </a:r>
            <a:r>
              <a:rPr lang="en-US" i="1">
                <a:solidFill>
                  <a:srgbClr val="000000"/>
                </a:solidFill>
                <a:latin typeface="Verdana" charset="0"/>
              </a:rPr>
              <a:t>botulinum</a:t>
            </a:r>
            <a:r>
              <a:rPr lang="en-US">
                <a:solidFill>
                  <a:srgbClr val="000000"/>
                </a:solidFill>
                <a:latin typeface="Verdana" charset="0"/>
              </a:rPr>
              <a:t> bacteria, were reported in the United States. Frozen, fully-cooked products were suspected of causing these illnesses. </a:t>
            </a:r>
          </a:p>
          <a:p>
            <a:pPr>
              <a:spcBef>
                <a:spcPct val="50000"/>
              </a:spcBef>
            </a:pPr>
            <a:endParaRPr lang="en-US">
              <a:solidFill>
                <a:srgbClr val="000000"/>
              </a:solidFill>
              <a:latin typeface="Verdana" charset="0"/>
            </a:endParaRPr>
          </a:p>
          <a:p>
            <a:pPr>
              <a:spcBef>
                <a:spcPct val="50000"/>
              </a:spcBef>
            </a:pPr>
            <a:endParaRPr lang="en-US">
              <a:solidFill>
                <a:srgbClr val="000000"/>
              </a:solidFill>
              <a:latin typeface="Verdana" charset="0"/>
            </a:endParaRPr>
          </a:p>
          <a:p>
            <a:pPr>
              <a:spcBef>
                <a:spcPct val="50000"/>
              </a:spcBef>
            </a:pPr>
            <a:endParaRPr lang="en-US">
              <a:solidFill>
                <a:srgbClr val="000000"/>
              </a:solidFill>
              <a:latin typeface="Verdana" charset="0"/>
            </a:endParaRPr>
          </a:p>
          <a:p>
            <a:pPr>
              <a:spcBef>
                <a:spcPct val="50000"/>
              </a:spcBef>
            </a:pPr>
            <a:r>
              <a:rPr lang="en-US">
                <a:solidFill>
                  <a:srgbClr val="000000"/>
                </a:solidFill>
                <a:latin typeface="Verdana" charset="0"/>
              </a:rPr>
              <a:t>The Food Safety and Inspection Service advises all consumers to handle frozen, fully-cooked products in accordance with these food safety recommendations.</a:t>
            </a:r>
            <a:br>
              <a:rPr lang="en-US">
                <a:solidFill>
                  <a:srgbClr val="000000"/>
                </a:solidFill>
                <a:latin typeface="Verdana" charset="0"/>
              </a:rPr>
            </a:br>
            <a:r>
              <a:rPr lang="en-US">
                <a:solidFill>
                  <a:srgbClr val="000000"/>
                </a:solidFill>
                <a:latin typeface="Verdana" charset="0"/>
              </a:rPr>
              <a:t/>
            </a:r>
            <a:br>
              <a:rPr lang="en-US">
                <a:solidFill>
                  <a:srgbClr val="000000"/>
                </a:solidFill>
                <a:latin typeface="Verdana" charset="0"/>
              </a:rPr>
            </a:br>
            <a:endParaRPr lang="en-US">
              <a:solidFill>
                <a:srgbClr val="000000"/>
              </a:solidFill>
              <a:latin typeface="Verdana"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127</TotalTime>
  <Words>2364</Words>
  <Application>Microsoft Macintosh PowerPoint</Application>
  <PresentationFormat>On-screen Show (4:3)</PresentationFormat>
  <Paragraphs>67</Paragraphs>
  <Slides>30</Slides>
  <Notes>0</Notes>
  <HiddenSlides>0</HiddenSlides>
  <MMClips>0</MMClips>
  <ScaleCrop>false</ScaleCrop>
  <HeadingPairs>
    <vt:vector size="6" baseType="variant">
      <vt:variant>
        <vt:lpstr>Design Template</vt:lpstr>
      </vt:variant>
      <vt:variant>
        <vt:i4>1</vt:i4>
      </vt:variant>
      <vt:variant>
        <vt:lpstr>Embedded OLE Servers</vt:lpstr>
      </vt:variant>
      <vt:variant>
        <vt:i4>1</vt:i4>
      </vt:variant>
      <vt:variant>
        <vt:lpstr>Slide Titles</vt:lpstr>
      </vt:variant>
      <vt:variant>
        <vt:i4>30</vt:i4>
      </vt:variant>
    </vt:vector>
  </HeadingPairs>
  <TitlesOfParts>
    <vt:vector size="32" baseType="lpstr">
      <vt:lpstr>Office Theme</vt:lpstr>
      <vt:lpstr>Document</vt:lpstr>
      <vt:lpstr>But first, not all bacteria are harmful.  Some are helpful, even necessary, for our survival. </vt:lpstr>
      <vt:lpstr>The Nitrogen Cycle, aided by Nitrogen-Fixing Bacteria</vt:lpstr>
      <vt:lpstr>Slide 3</vt:lpstr>
      <vt:lpstr>“Bacteria In My Food”  Preview Quest . . . </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What happens in the body after the microbes that produce illness are swallowed?     After they are swallowed, there is a delay, called the incubation period, before the symptoms of illness begin.  This delay may range from hours to days, depending on the organism, and on how many of them were swallowed.  During the incubation period, the microbes pass through the stomach into the intestine, attach to the cells lining the intestinal walls, and begin to multiply there.  Some types of microbes stay in the intestine, some produce a toxin that is absorbed into the bloodstream, and some can directly invade the deeper body tissues.  The symptoms produced depend greatly on the type of microbe. </vt:lpstr>
      <vt:lpstr>Slide 20</vt:lpstr>
      <vt:lpstr>Slide 21</vt:lpstr>
      <vt:lpstr>Slide 22</vt:lpstr>
      <vt:lpstr>Slide 23</vt:lpstr>
      <vt:lpstr>Slide 24</vt:lpstr>
      <vt:lpstr>Slide 25</vt:lpstr>
      <vt:lpstr>Slide 26</vt:lpstr>
      <vt:lpstr>Slide 27</vt:lpstr>
      <vt:lpstr>Slide 28</vt:lpstr>
      <vt:lpstr>Slide 29</vt:lpstr>
      <vt:lpstr>Food is preserved by either slowing down the activity of disease causing bacteria or killing the bacteria. Sterile food has no bacteria. Bacteria is found in food that hasn’t been sterilized.  </vt:lpstr>
    </vt:vector>
  </TitlesOfParts>
  <Company>Eastford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But first, not all bacteria are harmful.  Some are helpful, even necessary, for our survival. </dc:title>
  <dc:creator>Faculty</dc:creator>
  <cp:lastModifiedBy>Faculty</cp:lastModifiedBy>
  <cp:revision>2</cp:revision>
  <dcterms:created xsi:type="dcterms:W3CDTF">2011-03-25T18:27:24Z</dcterms:created>
  <dcterms:modified xsi:type="dcterms:W3CDTF">2011-03-25T18:36:42Z</dcterms:modified>
</cp:coreProperties>
</file>